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48" r:id="rId2"/>
    <p:sldMasterId id="2147483972" r:id="rId3"/>
  </p:sldMasterIdLst>
  <p:notesMasterIdLst>
    <p:notesMasterId r:id="rId16"/>
  </p:notesMasterIdLst>
  <p:sldIdLst>
    <p:sldId id="256" r:id="rId4"/>
    <p:sldId id="289" r:id="rId5"/>
    <p:sldId id="301" r:id="rId6"/>
    <p:sldId id="303" r:id="rId7"/>
    <p:sldId id="302" r:id="rId8"/>
    <p:sldId id="305" r:id="rId9"/>
    <p:sldId id="306" r:id="rId10"/>
    <p:sldId id="319" r:id="rId11"/>
    <p:sldId id="312" r:id="rId12"/>
    <p:sldId id="332" r:id="rId13"/>
    <p:sldId id="311" r:id="rId14"/>
    <p:sldId id="31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5CD"/>
    <a:srgbClr val="F07F0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EAE17-7466-476C-B5B1-C091E36CA098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5DC26-CC1F-4698-B63C-B98E4DA756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4876800"/>
            <a:ext cx="1752599" cy="1600200"/>
            <a:chOff x="6858000" y="4786312"/>
            <a:chExt cx="2071687" cy="2071688"/>
          </a:xfrm>
        </p:grpSpPr>
        <p:pic>
          <p:nvPicPr>
            <p:cNvPr id="9" name="Picture 2" descr="http://tips4india.in/upload/40702_Best_Computer_Training_Institute_in_Amritsar_Computer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4786312"/>
              <a:ext cx="2071687" cy="2071688"/>
            </a:xfrm>
            <a:prstGeom prst="rect">
              <a:avLst/>
            </a:prstGeom>
            <a:noFill/>
          </p:spPr>
        </p:pic>
        <p:pic>
          <p:nvPicPr>
            <p:cNvPr id="10" name="Picture 4" descr="http://www.clker.com/cliparts/7/8/e/7/1197148609945122159freedo_Glossy_Globe.svg.med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67600" y="5410200"/>
              <a:ext cx="457200" cy="4572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5257800"/>
            <a:ext cx="1752599" cy="1600200"/>
            <a:chOff x="6858000" y="4786312"/>
            <a:chExt cx="2071687" cy="2071688"/>
          </a:xfrm>
        </p:grpSpPr>
        <p:pic>
          <p:nvPicPr>
            <p:cNvPr id="8" name="Picture 2" descr="http://tips4india.in/upload/40702_Best_Computer_Training_Institute_in_Amritsar_Computer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4786312"/>
              <a:ext cx="2071687" cy="2071688"/>
            </a:xfrm>
            <a:prstGeom prst="rect">
              <a:avLst/>
            </a:prstGeom>
            <a:noFill/>
          </p:spPr>
        </p:pic>
        <p:pic>
          <p:nvPicPr>
            <p:cNvPr id="9" name="Picture 4" descr="http://www.clker.com/cliparts/7/8/e/7/1197148609945122159freedo_Glossy_Globe.svg.med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67600" y="5410200"/>
              <a:ext cx="457200" cy="4572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5257800"/>
            <a:ext cx="1752599" cy="1600200"/>
            <a:chOff x="6858000" y="4786312"/>
            <a:chExt cx="2071687" cy="2071688"/>
          </a:xfrm>
        </p:grpSpPr>
        <p:pic>
          <p:nvPicPr>
            <p:cNvPr id="6" name="Picture 2" descr="http://tips4india.in/upload/40702_Best_Computer_Training_Institute_in_Amritsar_Computer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4786312"/>
              <a:ext cx="2071687" cy="2071688"/>
            </a:xfrm>
            <a:prstGeom prst="rect">
              <a:avLst/>
            </a:prstGeom>
            <a:noFill/>
          </p:spPr>
        </p:pic>
        <p:pic>
          <p:nvPicPr>
            <p:cNvPr id="7" name="Picture 4" descr="http://www.clker.com/cliparts/7/8/e/7/1197148609945122159freedo_Glossy_Globe.svg.med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67600" y="5410200"/>
              <a:ext cx="457200" cy="4572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0" y="6442502"/>
            <a:ext cx="2133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i="1" dirty="0" err="1" smtClean="0">
                <a:latin typeface="Cambria" pitchFamily="18" charset="0"/>
              </a:rPr>
              <a:t>Perkiomen</a:t>
            </a:r>
            <a:r>
              <a:rPr lang="en-US" sz="1050" i="1" dirty="0" smtClean="0">
                <a:latin typeface="Cambria" pitchFamily="18" charset="0"/>
              </a:rPr>
              <a:t> Valley School District</a:t>
            </a:r>
          </a:p>
          <a:p>
            <a:pPr algn="ctr"/>
            <a:r>
              <a:rPr lang="en-US" sz="1050" i="1" dirty="0" smtClean="0">
                <a:latin typeface="Cambria" pitchFamily="18" charset="0"/>
              </a:rPr>
              <a:t>tparr@pvsd.org</a:t>
            </a:r>
            <a:endParaRPr lang="en-US" sz="1050" i="1" dirty="0">
              <a:latin typeface="Cambr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ch.jpg"/>
          <p:cNvPicPr>
            <a:picLocks noChangeAspect="1"/>
          </p:cNvPicPr>
          <p:nvPr/>
        </p:nvPicPr>
        <p:blipFill>
          <a:blip r:embed="rId2" cstate="print"/>
          <a:srcRect b="5269"/>
          <a:stretch>
            <a:fillRect/>
          </a:stretch>
        </p:blipFill>
        <p:spPr>
          <a:xfrm>
            <a:off x="0" y="1143000"/>
            <a:ext cx="9144000" cy="391336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Cambria" pitchFamily="18" charset="0"/>
              </a:rPr>
              <a:t>Computer Technology, K-12</a:t>
            </a:r>
          </a:p>
        </p:txBody>
      </p:sp>
      <p:sp>
        <p:nvSpPr>
          <p:cNvPr id="5" name="Rectangle 4"/>
          <p:cNvSpPr/>
          <p:nvPr/>
        </p:nvSpPr>
        <p:spPr>
          <a:xfrm>
            <a:off x="3962400" y="5257800"/>
            <a:ext cx="4572000" cy="1446550"/>
          </a:xfrm>
          <a:prstGeom prst="rect">
            <a:avLst/>
          </a:prstGeom>
          <a:solidFill>
            <a:srgbClr val="FDE5CD">
              <a:alpha val="60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latin typeface="Cambria" pitchFamily="18" charset="0"/>
              </a:rPr>
              <a:t>Perkiomen</a:t>
            </a:r>
            <a:r>
              <a:rPr lang="en-US" sz="2400" dirty="0" smtClean="0">
                <a:latin typeface="Cambria" pitchFamily="18" charset="0"/>
              </a:rPr>
              <a:t> Valley School District</a:t>
            </a:r>
          </a:p>
          <a:p>
            <a:pPr algn="ctr"/>
            <a:r>
              <a:rPr lang="en-US" sz="1600" dirty="0" smtClean="0">
                <a:latin typeface="Cambria" pitchFamily="18" charset="0"/>
              </a:rPr>
              <a:t>Collegeville, Pa</a:t>
            </a:r>
          </a:p>
          <a:p>
            <a:pPr algn="ctr"/>
            <a:endParaRPr lang="en-US" sz="1600" dirty="0" smtClean="0">
              <a:latin typeface="Cambria" pitchFamily="18" charset="0"/>
            </a:endParaRPr>
          </a:p>
          <a:p>
            <a:pPr algn="ctr"/>
            <a:r>
              <a:rPr lang="en-US" sz="1600" dirty="0" smtClean="0">
                <a:latin typeface="Cambria" pitchFamily="18" charset="0"/>
              </a:rPr>
              <a:t>Presenter: Mrs. Tara L. Parr </a:t>
            </a:r>
          </a:p>
          <a:p>
            <a:pPr algn="ctr"/>
            <a:r>
              <a:rPr lang="en-US" sz="1600" i="1" dirty="0" smtClean="0">
                <a:latin typeface="Cambria" pitchFamily="18" charset="0"/>
              </a:rPr>
              <a:t>Technology Integration, K-12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4114800"/>
          </a:xfrm>
        </p:spPr>
        <p:txBody>
          <a:bodyPr>
            <a:noAutofit/>
          </a:bodyPr>
          <a:lstStyle/>
          <a:p>
            <a:r>
              <a:rPr lang="en-US" sz="2500" dirty="0" smtClean="0">
                <a:latin typeface="Cambria" pitchFamily="18" charset="0"/>
              </a:rPr>
              <a:t>Information to gain or expand knowledge can be acquired through a variety of sources. </a:t>
            </a:r>
          </a:p>
          <a:p>
            <a:endParaRPr lang="en-US" sz="2500" dirty="0" smtClean="0">
              <a:latin typeface="Cambria" pitchFamily="18" charset="0"/>
            </a:endParaRPr>
          </a:p>
          <a:p>
            <a:r>
              <a:rPr lang="en-US" sz="2500" dirty="0" smtClean="0">
                <a:latin typeface="Cambria" pitchFamily="18" charset="0"/>
              </a:rPr>
              <a:t>Technological literacy is the ability to use, assess and manage technology around us. </a:t>
            </a:r>
          </a:p>
          <a:p>
            <a:endParaRPr lang="en-US" sz="2500" dirty="0" smtClean="0">
              <a:latin typeface="Cambria" pitchFamily="18" charset="0"/>
            </a:endParaRPr>
          </a:p>
          <a:p>
            <a:r>
              <a:rPr lang="en-US" sz="2500" dirty="0" smtClean="0">
                <a:latin typeface="Cambria" pitchFamily="18" charset="0"/>
              </a:rPr>
              <a:t>A technological world requires that humans develop capabilities to solve technological challenges...</a:t>
            </a:r>
          </a:p>
          <a:p>
            <a:endParaRPr lang="en-US" sz="2500" dirty="0" smtClean="0">
              <a:latin typeface="Cambria" pitchFamily="18" charset="0"/>
            </a:endParaRPr>
          </a:p>
          <a:p>
            <a:r>
              <a:rPr lang="en-US" sz="2500" dirty="0" smtClean="0">
                <a:latin typeface="Cambria" pitchFamily="18" charset="0"/>
              </a:rPr>
              <a:t>Each area of technology has a set of characteristics that separates it from others; however, many areas overlap…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Curriculum- Big Ideas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55374" y="6629400"/>
            <a:ext cx="12262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813" indent="-23813" algn="r">
              <a:spcBef>
                <a:spcPts val="400"/>
              </a:spcBef>
              <a:buClr>
                <a:srgbClr val="F07F09"/>
              </a:buClr>
              <a:buSzPct val="68000"/>
            </a:pPr>
            <a:r>
              <a:rPr lang="en-US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www.pdesas.org</a:t>
            </a:r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1219200"/>
            <a:ext cx="7696200" cy="4800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Concept Mapping &amp; Graphic Organizers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Graphing &amp; Spreadsheets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Internet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Navigation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Research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Safety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Communication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latin typeface="Cambria" pitchFamily="18" charset="0"/>
              </a:rPr>
              <a:t>MultiMedia</a:t>
            </a:r>
            <a:r>
              <a:rPr lang="en-US" dirty="0" smtClean="0">
                <a:latin typeface="Cambria" pitchFamily="18" charset="0"/>
              </a:rPr>
              <a:t> &amp; Productivity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Word Processing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Curriculum- Recurring Themes</a:t>
            </a:r>
            <a:endParaRPr lang="en-US" dirty="0">
              <a:latin typeface="Cambr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5625" t="16000" r="21875" b="14000"/>
          <a:stretch>
            <a:fillRect/>
          </a:stretch>
        </p:blipFill>
        <p:spPr bwMode="auto">
          <a:xfrm rot="16200000">
            <a:off x="4724399" y="2743201"/>
            <a:ext cx="4800602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305800" cy="3810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Software: 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MS Office/Max’s Sandbox, </a:t>
            </a:r>
            <a:r>
              <a:rPr lang="en-US" dirty="0" err="1" smtClean="0">
                <a:latin typeface="Cambria" pitchFamily="18" charset="0"/>
              </a:rPr>
              <a:t>PhotoStory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</a:rPr>
              <a:t>TuxPaint</a:t>
            </a:r>
            <a:r>
              <a:rPr lang="en-US" dirty="0" smtClean="0">
                <a:latin typeface="Cambria" pitchFamily="18" charset="0"/>
              </a:rPr>
              <a:t>, Internet Resources, </a:t>
            </a:r>
            <a:r>
              <a:rPr lang="en-US" dirty="0" err="1" smtClean="0">
                <a:latin typeface="Cambria" pitchFamily="18" charset="0"/>
              </a:rPr>
              <a:t>MovieMaker</a:t>
            </a:r>
            <a:r>
              <a:rPr lang="en-US" dirty="0" smtClean="0">
                <a:latin typeface="Cambria" pitchFamily="18" charset="0"/>
              </a:rPr>
              <a:t>, etc.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Peripherals: 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data projectors, interactive whiteboards, digital cameras, wireless slates, document cameras, etc.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a sampling: </a:t>
            </a:r>
            <a:r>
              <a:rPr lang="en-US" i="1" dirty="0" smtClean="0">
                <a:latin typeface="Cambria" pitchFamily="18" charset="0"/>
              </a:rPr>
              <a:t>What is a….</a:t>
            </a: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Cambria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Curriculum- Tools…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524000" y="4992469"/>
            <a:ext cx="1905000" cy="685800"/>
          </a:xfrm>
          <a:prstGeom prst="roundRect">
            <a:avLst/>
          </a:prstGeom>
          <a:solidFill>
            <a:srgbClr val="F07F09">
              <a:alpha val="47059"/>
            </a:srgb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038600" y="4992469"/>
            <a:ext cx="1905000" cy="685800"/>
          </a:xfrm>
          <a:prstGeom prst="roundRect">
            <a:avLst/>
          </a:prstGeom>
          <a:solidFill>
            <a:srgbClr val="F07F09">
              <a:alpha val="47059"/>
            </a:srgb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53200" y="4992469"/>
            <a:ext cx="1905000" cy="685800"/>
          </a:xfrm>
          <a:prstGeom prst="roundRect">
            <a:avLst/>
          </a:prstGeom>
          <a:solidFill>
            <a:srgbClr val="F07F09">
              <a:alpha val="47059"/>
            </a:srgb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5144869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Photostory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38600" y="5144869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Wireless Slate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29400" y="5068669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Document Camera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28600" y="1633240"/>
            <a:ext cx="8686800" cy="4386560"/>
          </a:xfrm>
          <a:prstGeom prst="round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Curriculum Influences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524000"/>
            <a:ext cx="7848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latin typeface="Cambria" pitchFamily="18" charset="0"/>
            </a:endParaRPr>
          </a:p>
          <a:p>
            <a:r>
              <a:rPr lang="en-US" sz="2400" dirty="0" smtClean="0">
                <a:latin typeface="Cambria" pitchFamily="18" charset="0"/>
              </a:rPr>
              <a:t>PA State Academic Standards</a:t>
            </a:r>
          </a:p>
          <a:p>
            <a:endParaRPr lang="en-US" sz="2400" dirty="0" smtClean="0">
              <a:latin typeface="Cambria" pitchFamily="18" charset="0"/>
            </a:endParaRPr>
          </a:p>
          <a:p>
            <a:r>
              <a:rPr lang="en-US" sz="2400" dirty="0" smtClean="0">
                <a:latin typeface="Cambria" pitchFamily="18" charset="0"/>
              </a:rPr>
              <a:t>International Society of Technology in Education (ISTE)</a:t>
            </a:r>
          </a:p>
          <a:p>
            <a:pPr lvl="1"/>
            <a:r>
              <a:rPr lang="en-US" sz="2000" dirty="0" smtClean="0">
                <a:latin typeface="Cambria" pitchFamily="18" charset="0"/>
              </a:rPr>
              <a:t>National Educational Technology Standards</a:t>
            </a:r>
          </a:p>
          <a:p>
            <a:pPr lvl="1"/>
            <a:endParaRPr lang="en-US" sz="2400" dirty="0" smtClean="0">
              <a:latin typeface="Cambria" pitchFamily="18" charset="0"/>
            </a:endParaRPr>
          </a:p>
          <a:p>
            <a:r>
              <a:rPr lang="en-US" sz="2400" dirty="0" smtClean="0">
                <a:latin typeface="Cambria" pitchFamily="18" charset="0"/>
              </a:rPr>
              <a:t>The Partnership for 21</a:t>
            </a:r>
            <a:r>
              <a:rPr lang="en-US" sz="2400" baseline="30000" dirty="0" smtClean="0">
                <a:latin typeface="Cambria" pitchFamily="18" charset="0"/>
              </a:rPr>
              <a:t>st</a:t>
            </a:r>
            <a:r>
              <a:rPr lang="en-US" sz="2400" dirty="0" smtClean="0">
                <a:latin typeface="Cambria" pitchFamily="18" charset="0"/>
              </a:rPr>
              <a:t> Century Skills (P21)</a:t>
            </a:r>
          </a:p>
          <a:p>
            <a:pPr lvl="1"/>
            <a:r>
              <a:rPr lang="en-US" sz="2000" dirty="0" smtClean="0">
                <a:latin typeface="Cambria" pitchFamily="18" charset="0"/>
              </a:rPr>
              <a:t>Framework and Student Outcomes</a:t>
            </a:r>
          </a:p>
          <a:p>
            <a:pPr lvl="1"/>
            <a:endParaRPr lang="en-US" sz="2000" dirty="0" smtClean="0">
              <a:latin typeface="Cambria" pitchFamily="18" charset="0"/>
            </a:endParaRPr>
          </a:p>
          <a:p>
            <a:pPr marL="6350" lvl="1"/>
            <a:r>
              <a:rPr lang="en-US" sz="2400" dirty="0" smtClean="0">
                <a:latin typeface="Cambria" pitchFamily="18" charset="0"/>
              </a:rPr>
              <a:t>Integration</a:t>
            </a:r>
          </a:p>
          <a:p>
            <a:pPr lvl="1"/>
            <a:r>
              <a:rPr lang="en-US" sz="2000" dirty="0" smtClean="0">
                <a:latin typeface="Cambria" pitchFamily="18" charset="0"/>
              </a:rPr>
              <a:t>w/core content areas- promoting  </a:t>
            </a:r>
            <a:r>
              <a:rPr lang="en-US" sz="2000" b="1" dirty="0" smtClean="0">
                <a:latin typeface="Cambria" pitchFamily="18" charset="0"/>
              </a:rPr>
              <a:t>SEAMLESS</a:t>
            </a:r>
            <a:r>
              <a:rPr lang="en-US" sz="2000" dirty="0" smtClean="0">
                <a:latin typeface="Cambria" pitchFamily="18" charset="0"/>
              </a:rPr>
              <a:t> integration</a:t>
            </a:r>
          </a:p>
          <a:p>
            <a:pPr marL="1774825" indent="-231775"/>
            <a:endParaRPr lang="en-US" sz="2800" dirty="0">
              <a:latin typeface="Calibri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914400" y="2057400"/>
            <a:ext cx="381000" cy="195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914400" y="2819400"/>
            <a:ext cx="381000" cy="195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914400" y="3810000"/>
            <a:ext cx="381000" cy="195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914400" y="4800600"/>
            <a:ext cx="381000" cy="195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0" y="1828800"/>
            <a:ext cx="7010400" cy="4373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>
                <a:latin typeface="Cambria" pitchFamily="18" charset="0"/>
              </a:rPr>
              <a:t>Academic Standards for Reading, Writing, Speaking and Listening</a:t>
            </a:r>
          </a:p>
          <a:p>
            <a:pPr lvl="1">
              <a:buNone/>
            </a:pPr>
            <a:r>
              <a:rPr lang="en-US" sz="2000" dirty="0" smtClean="0">
                <a:latin typeface="Cambria" pitchFamily="18" charset="0"/>
              </a:rPr>
              <a:t>1.9 - Information, Communication, and Technology Literacy</a:t>
            </a:r>
          </a:p>
          <a:p>
            <a:pPr lvl="2">
              <a:buNone/>
            </a:pPr>
            <a:endParaRPr lang="en-US" sz="1000" dirty="0" smtClean="0">
              <a:latin typeface="Cambria" pitchFamily="18" charset="0"/>
            </a:endParaRPr>
          </a:p>
          <a:p>
            <a:pPr>
              <a:buNone/>
            </a:pPr>
            <a:r>
              <a:rPr lang="en-US" sz="2400" b="1" dirty="0" smtClean="0">
                <a:latin typeface="Cambria" pitchFamily="18" charset="0"/>
              </a:rPr>
              <a:t>Academic Standards for Science and Technology and Engineering</a:t>
            </a:r>
          </a:p>
          <a:p>
            <a:pPr>
              <a:buNone/>
            </a:pPr>
            <a:r>
              <a:rPr lang="en-US" sz="2400" dirty="0" smtClean="0">
                <a:latin typeface="Cambria" pitchFamily="18" charset="0"/>
              </a:rPr>
              <a:t>	</a:t>
            </a:r>
            <a:r>
              <a:rPr lang="en-US" sz="2000" dirty="0" smtClean="0">
                <a:latin typeface="Cambria" pitchFamily="18" charset="0"/>
              </a:rPr>
              <a:t>3.4 - Technology and Engineering Education </a:t>
            </a:r>
          </a:p>
          <a:p>
            <a:pPr lvl="1"/>
            <a:r>
              <a:rPr lang="en-US" sz="1800" dirty="0" smtClean="0">
                <a:latin typeface="Cambria" pitchFamily="18" charset="0"/>
              </a:rPr>
              <a:t>3.4.A. The Scope of Technology</a:t>
            </a:r>
          </a:p>
          <a:p>
            <a:pPr lvl="1"/>
            <a:r>
              <a:rPr lang="en-US" sz="1800" dirty="0" smtClean="0">
                <a:latin typeface="Cambria" pitchFamily="18" charset="0"/>
              </a:rPr>
              <a:t>3.4.B. Technology &amp; Society</a:t>
            </a:r>
          </a:p>
          <a:p>
            <a:pPr lvl="1"/>
            <a:r>
              <a:rPr lang="en-US" sz="1800" dirty="0" smtClean="0">
                <a:latin typeface="Cambria" pitchFamily="18" charset="0"/>
              </a:rPr>
              <a:t>3.4.C. Technology &amp; Engineering Design</a:t>
            </a:r>
          </a:p>
          <a:p>
            <a:pPr lvl="1"/>
            <a:r>
              <a:rPr lang="en-US" sz="1800" dirty="0" smtClean="0">
                <a:latin typeface="Cambria" pitchFamily="18" charset="0"/>
              </a:rPr>
              <a:t>3.4.D. Abilities for a Technological World</a:t>
            </a:r>
          </a:p>
          <a:p>
            <a:pPr lvl="1"/>
            <a:endParaRPr lang="en-US" sz="2400" b="1" dirty="0" smtClean="0">
              <a:latin typeface="Cambria" pitchFamily="18" charset="0"/>
            </a:endParaRPr>
          </a:p>
          <a:p>
            <a:pPr lvl="1"/>
            <a:endParaRPr lang="en-US" sz="2400" b="1" dirty="0" smtClean="0">
              <a:latin typeface="Cambria" pitchFamily="18" charset="0"/>
            </a:endParaRPr>
          </a:p>
          <a:p>
            <a:pPr lvl="2">
              <a:buNone/>
            </a:pPr>
            <a:endParaRPr lang="en-US" sz="2000" dirty="0" smtClean="0">
              <a:latin typeface="Cambria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Curriculum Influences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55374" y="6629400"/>
            <a:ext cx="12262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813" indent="-23813" algn="r">
              <a:spcBef>
                <a:spcPts val="400"/>
              </a:spcBef>
              <a:buClr>
                <a:srgbClr val="F07F09"/>
              </a:buClr>
              <a:buSzPct val="68000"/>
            </a:pPr>
            <a:r>
              <a:rPr lang="en-US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www.pdesas.org</a:t>
            </a:r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2400" y="1524000"/>
            <a:ext cx="1524000" cy="2895600"/>
          </a:xfrm>
          <a:prstGeom prst="round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752600"/>
            <a:ext cx="1600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2575" indent="4763"/>
            <a:r>
              <a:rPr lang="en-US" dirty="0" smtClean="0">
                <a:latin typeface="Calibri" pitchFamily="34" charset="0"/>
              </a:rPr>
              <a:t>PA State Standards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ISTE NETS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P21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Integration</a:t>
            </a:r>
          </a:p>
          <a:p>
            <a:pPr marL="282575" indent="4763"/>
            <a:endParaRPr lang="en-US" dirty="0">
              <a:latin typeface="Calibri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0" y="1676400"/>
            <a:ext cx="1828800" cy="762000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76400" y="1905000"/>
            <a:ext cx="6858000" cy="4648200"/>
          </a:xfrm>
          <a:noFill/>
        </p:spPr>
        <p:txBody>
          <a:bodyPr>
            <a:normAutofit/>
          </a:bodyPr>
          <a:lstStyle/>
          <a:p>
            <a:r>
              <a:rPr lang="en-US" sz="2000" b="1" dirty="0" smtClean="0">
                <a:latin typeface="Cambria" pitchFamily="18" charset="0"/>
              </a:rPr>
              <a:t>ISTE’s National Educational Technology Standards</a:t>
            </a:r>
          </a:p>
          <a:p>
            <a:pPr>
              <a:buNone/>
            </a:pPr>
            <a:endParaRPr lang="en-US" sz="800" dirty="0" smtClean="0">
              <a:latin typeface="Cambria" pitchFamily="18" charset="0"/>
            </a:endParaRPr>
          </a:p>
          <a:p>
            <a:pPr lvl="1"/>
            <a:r>
              <a:rPr lang="en-US" sz="1800" dirty="0" smtClean="0">
                <a:latin typeface="Cambria" pitchFamily="18" charset="0"/>
              </a:rPr>
              <a:t>Creativity and Innovation   </a:t>
            </a:r>
          </a:p>
          <a:p>
            <a:pPr lvl="2"/>
            <a:endParaRPr lang="en-US" sz="1800" dirty="0" smtClean="0">
              <a:latin typeface="Cambria" pitchFamily="18" charset="0"/>
            </a:endParaRPr>
          </a:p>
          <a:p>
            <a:pPr lvl="1"/>
            <a:r>
              <a:rPr lang="en-US" sz="1800" dirty="0" smtClean="0">
                <a:latin typeface="Cambria" pitchFamily="18" charset="0"/>
              </a:rPr>
              <a:t>Communication and Collaboration   </a:t>
            </a:r>
          </a:p>
          <a:p>
            <a:pPr lvl="2"/>
            <a:endParaRPr lang="en-US" sz="1800" dirty="0" smtClean="0">
              <a:latin typeface="Cambria" pitchFamily="18" charset="0"/>
            </a:endParaRPr>
          </a:p>
          <a:p>
            <a:pPr lvl="1"/>
            <a:r>
              <a:rPr lang="en-US" sz="1800" dirty="0" smtClean="0">
                <a:latin typeface="Cambria" pitchFamily="18" charset="0"/>
              </a:rPr>
              <a:t>Research and Information Fluency   </a:t>
            </a:r>
          </a:p>
          <a:p>
            <a:pPr lvl="1"/>
            <a:endParaRPr lang="en-US" sz="1800" dirty="0" smtClean="0">
              <a:latin typeface="Cambria" pitchFamily="18" charset="0"/>
            </a:endParaRPr>
          </a:p>
          <a:p>
            <a:pPr lvl="1"/>
            <a:r>
              <a:rPr lang="en-US" sz="1800" dirty="0" smtClean="0">
                <a:latin typeface="Cambria" pitchFamily="18" charset="0"/>
              </a:rPr>
              <a:t>Critical Thinking, Problem Solving, and Decision Making   </a:t>
            </a:r>
          </a:p>
          <a:p>
            <a:pPr lvl="2"/>
            <a:endParaRPr lang="en-US" sz="1800" dirty="0" smtClean="0">
              <a:latin typeface="Cambria" pitchFamily="18" charset="0"/>
            </a:endParaRPr>
          </a:p>
          <a:p>
            <a:pPr lvl="1"/>
            <a:r>
              <a:rPr lang="en-US" sz="1800" dirty="0" smtClean="0">
                <a:latin typeface="Cambria" pitchFamily="18" charset="0"/>
              </a:rPr>
              <a:t>Digital Citizenship   </a:t>
            </a:r>
          </a:p>
          <a:p>
            <a:pPr lvl="2"/>
            <a:endParaRPr lang="en-US" sz="1800" dirty="0" smtClean="0">
              <a:latin typeface="Cambria" pitchFamily="18" charset="0"/>
            </a:endParaRPr>
          </a:p>
          <a:p>
            <a:pPr lvl="1"/>
            <a:r>
              <a:rPr lang="en-US" sz="1800" dirty="0" smtClean="0">
                <a:latin typeface="Cambria" pitchFamily="18" charset="0"/>
              </a:rPr>
              <a:t>Technology Operations and Concepts   </a:t>
            </a:r>
          </a:p>
          <a:p>
            <a:pPr lvl="1"/>
            <a:endParaRPr lang="en-US" sz="1800" dirty="0" smtClean="0">
              <a:latin typeface="Cambria" pitchFamily="18" charset="0"/>
            </a:endParaRPr>
          </a:p>
          <a:p>
            <a:pPr lvl="2"/>
            <a:endParaRPr lang="en-US" sz="1800" dirty="0" smtClean="0">
              <a:latin typeface="Cambria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Curriculum Influences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52400" y="1524000"/>
            <a:ext cx="1524000" cy="2895600"/>
          </a:xfrm>
          <a:prstGeom prst="round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52600"/>
            <a:ext cx="1600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2575" indent="4763"/>
            <a:r>
              <a:rPr lang="en-US" dirty="0" smtClean="0">
                <a:latin typeface="Calibri" pitchFamily="34" charset="0"/>
              </a:rPr>
              <a:t>PA State Standards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ISTE NETS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P21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Integration</a:t>
            </a:r>
          </a:p>
          <a:p>
            <a:pPr marL="282575" indent="4763"/>
            <a:endParaRPr lang="en-US" dirty="0">
              <a:latin typeface="Calibri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0" y="2362200"/>
            <a:ext cx="1828800" cy="762000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0" y="1600200"/>
            <a:ext cx="6781800" cy="4800600"/>
          </a:xfrm>
          <a:noFill/>
        </p:spPr>
        <p:txBody>
          <a:bodyPr>
            <a:normAutofit lnSpcReduction="10000"/>
          </a:bodyPr>
          <a:lstStyle/>
          <a:p>
            <a:r>
              <a:rPr lang="en-US" sz="1800" b="1" dirty="0" smtClean="0">
                <a:latin typeface="Cambria" pitchFamily="18" charset="0"/>
              </a:rPr>
              <a:t>P21 Student Skills &amp; Outcomes:</a:t>
            </a:r>
          </a:p>
          <a:p>
            <a:endParaRPr lang="en-US" sz="1800" dirty="0" smtClean="0">
              <a:latin typeface="Cambria" pitchFamily="18" charset="0"/>
            </a:endParaRPr>
          </a:p>
          <a:p>
            <a:pPr lvl="1"/>
            <a:r>
              <a:rPr lang="en-US" sz="1800" dirty="0" smtClean="0">
                <a:latin typeface="Cambria" pitchFamily="18" charset="0"/>
              </a:rPr>
              <a:t>Core Subjects and 21st Century Themes</a:t>
            </a:r>
            <a:br>
              <a:rPr lang="en-US" sz="1800" dirty="0" smtClean="0">
                <a:latin typeface="Cambria" pitchFamily="18" charset="0"/>
              </a:rPr>
            </a:br>
            <a:endParaRPr lang="en-US" sz="1800" dirty="0" smtClean="0">
              <a:latin typeface="Cambria" pitchFamily="18" charset="0"/>
            </a:endParaRPr>
          </a:p>
          <a:p>
            <a:pPr lvl="1"/>
            <a:r>
              <a:rPr lang="en-US" sz="1800" dirty="0" smtClean="0">
                <a:latin typeface="Cambria" pitchFamily="18" charset="0"/>
              </a:rPr>
              <a:t>Learning and Innovation Skills  </a:t>
            </a:r>
          </a:p>
          <a:p>
            <a:pPr lvl="2"/>
            <a:r>
              <a:rPr lang="en-US" sz="1800" dirty="0" smtClean="0">
                <a:latin typeface="Cambria" pitchFamily="18" charset="0"/>
              </a:rPr>
              <a:t>Creativity and Innovation </a:t>
            </a:r>
          </a:p>
          <a:p>
            <a:pPr lvl="2"/>
            <a:r>
              <a:rPr lang="en-US" sz="1800" dirty="0" smtClean="0">
                <a:latin typeface="Cambria" pitchFamily="18" charset="0"/>
              </a:rPr>
              <a:t>Critical Thinking and Problem Solving </a:t>
            </a:r>
          </a:p>
          <a:p>
            <a:pPr lvl="2"/>
            <a:r>
              <a:rPr lang="en-US" sz="1800" dirty="0" smtClean="0">
                <a:latin typeface="Cambria" pitchFamily="18" charset="0"/>
              </a:rPr>
              <a:t>Communication and Collaboration </a:t>
            </a:r>
          </a:p>
          <a:p>
            <a:pPr lvl="2"/>
            <a:endParaRPr lang="en-US" sz="1800" dirty="0" smtClean="0">
              <a:latin typeface="Cambria" pitchFamily="18" charset="0"/>
            </a:endParaRPr>
          </a:p>
          <a:p>
            <a:pPr lvl="1"/>
            <a:r>
              <a:rPr lang="en-US" sz="1800" dirty="0" smtClean="0">
                <a:latin typeface="Cambria" pitchFamily="18" charset="0"/>
              </a:rPr>
              <a:t>Information, Media and Technology Skills </a:t>
            </a:r>
          </a:p>
          <a:p>
            <a:pPr lvl="2"/>
            <a:r>
              <a:rPr lang="en-US" sz="1800" dirty="0" smtClean="0">
                <a:latin typeface="Cambria" pitchFamily="18" charset="0"/>
              </a:rPr>
              <a:t>Information Literacy </a:t>
            </a:r>
          </a:p>
          <a:p>
            <a:pPr lvl="2"/>
            <a:r>
              <a:rPr lang="en-US" sz="1800" dirty="0" smtClean="0">
                <a:latin typeface="Cambria" pitchFamily="18" charset="0"/>
              </a:rPr>
              <a:t>Media Literacy </a:t>
            </a:r>
          </a:p>
          <a:p>
            <a:pPr lvl="2"/>
            <a:r>
              <a:rPr lang="en-US" sz="1800" dirty="0" smtClean="0">
                <a:latin typeface="Cambria" pitchFamily="18" charset="0"/>
              </a:rPr>
              <a:t>ICT Literacy </a:t>
            </a:r>
          </a:p>
          <a:p>
            <a:pPr lvl="2"/>
            <a:endParaRPr lang="en-US" sz="1800" dirty="0" smtClean="0">
              <a:latin typeface="Cambria" pitchFamily="18" charset="0"/>
            </a:endParaRPr>
          </a:p>
          <a:p>
            <a:pPr lvl="1"/>
            <a:r>
              <a:rPr lang="en-US" sz="1800" dirty="0" smtClean="0">
                <a:latin typeface="Cambria" pitchFamily="18" charset="0"/>
              </a:rPr>
              <a:t>Life and Career Skills  </a:t>
            </a:r>
          </a:p>
          <a:p>
            <a:endParaRPr lang="en-US" sz="1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Curriculum Influences</a:t>
            </a:r>
            <a:endParaRPr lang="en-US" dirty="0">
              <a:latin typeface="Cambria" pitchFamily="18" charset="0"/>
            </a:endParaRPr>
          </a:p>
        </p:txBody>
      </p:sp>
      <p:pic>
        <p:nvPicPr>
          <p:cNvPr id="2050" name="Picture 2" descr="p21_rainbow_id25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91200" y="4267200"/>
            <a:ext cx="3352800" cy="246906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8102818" y="6581001"/>
            <a:ext cx="10411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813" indent="-23813">
              <a:spcBef>
                <a:spcPts val="400"/>
              </a:spcBef>
              <a:buClr>
                <a:srgbClr val="F07F09"/>
              </a:buClr>
              <a:buSzPct val="68000"/>
            </a:pPr>
            <a:r>
              <a:rPr lang="en-US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www.p21.org</a:t>
            </a:r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2400" y="1524000"/>
            <a:ext cx="1524000" cy="2895600"/>
          </a:xfrm>
          <a:prstGeom prst="round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752600"/>
            <a:ext cx="1600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2575" indent="4763"/>
            <a:r>
              <a:rPr lang="en-US" dirty="0" smtClean="0">
                <a:latin typeface="Calibri" pitchFamily="34" charset="0"/>
              </a:rPr>
              <a:t>PA State Standards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ISTE NETS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P21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Integration</a:t>
            </a:r>
          </a:p>
          <a:p>
            <a:pPr marL="282575" indent="4763"/>
            <a:endParaRPr lang="en-US" dirty="0">
              <a:latin typeface="Calibri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0" y="2895600"/>
            <a:ext cx="1828800" cy="762000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52400" y="1524000"/>
            <a:ext cx="1524000" cy="2895600"/>
          </a:xfrm>
          <a:prstGeom prst="round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52600" y="1066800"/>
            <a:ext cx="7086600" cy="4953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Cambria" pitchFamily="18" charset="0"/>
              </a:rPr>
              <a:t>Technology Integration is…</a:t>
            </a:r>
          </a:p>
          <a:p>
            <a:pPr>
              <a:buNone/>
            </a:pPr>
            <a:endParaRPr lang="en-US" dirty="0" smtClean="0">
              <a:latin typeface="Cambria" pitchFamily="18" charset="0"/>
            </a:endParaRPr>
          </a:p>
          <a:p>
            <a:r>
              <a:rPr lang="en-US" dirty="0" smtClean="0">
                <a:latin typeface="Cambria" pitchFamily="18" charset="0"/>
              </a:rPr>
              <a:t>…the use of technology resources in daily classroom practices, and in the management of a school. </a:t>
            </a:r>
          </a:p>
          <a:p>
            <a:endParaRPr lang="en-US" dirty="0" smtClean="0">
              <a:latin typeface="Cambria" pitchFamily="18" charset="0"/>
            </a:endParaRPr>
          </a:p>
          <a:p>
            <a:r>
              <a:rPr lang="en-US" dirty="0" smtClean="0">
                <a:latin typeface="Cambria" pitchFamily="18" charset="0"/>
              </a:rPr>
              <a:t>…achieved when the use of technology is routine and transparent. </a:t>
            </a:r>
          </a:p>
          <a:p>
            <a:endParaRPr lang="en-US" dirty="0" smtClean="0">
              <a:latin typeface="Cambria" pitchFamily="18" charset="0"/>
            </a:endParaRPr>
          </a:p>
          <a:p>
            <a:r>
              <a:rPr lang="en-US" dirty="0" smtClean="0">
                <a:latin typeface="Cambria" pitchFamily="18" charset="0"/>
              </a:rPr>
              <a:t>…achieved when a child or a teacher doesn't stop to think that he or she is using a </a:t>
            </a:r>
            <a:br>
              <a:rPr lang="en-US" dirty="0" smtClean="0">
                <a:latin typeface="Cambria" pitchFamily="18" charset="0"/>
              </a:rPr>
            </a:br>
            <a:r>
              <a:rPr lang="en-US" dirty="0" smtClean="0">
                <a:latin typeface="Cambria" pitchFamily="18" charset="0"/>
              </a:rPr>
              <a:t>computer or researching via the </a:t>
            </a:r>
            <a:br>
              <a:rPr lang="en-US" dirty="0" smtClean="0">
                <a:latin typeface="Cambria" pitchFamily="18" charset="0"/>
              </a:rPr>
            </a:br>
            <a:r>
              <a:rPr lang="en-US" dirty="0" smtClean="0">
                <a:latin typeface="Cambria" pitchFamily="18" charset="0"/>
              </a:rPr>
              <a:t>Internet.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Curriculum Influences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5000" y="6581001"/>
            <a:ext cx="3429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813" lvl="0" indent="-23813" algn="r">
              <a:spcBef>
                <a:spcPts val="400"/>
              </a:spcBef>
              <a:buClr>
                <a:srgbClr val="F07F09"/>
              </a:buClr>
              <a:buSzPct val="68000"/>
            </a:pPr>
            <a:r>
              <a:rPr lang="en-US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itchFamily="18" charset="0"/>
              </a:rPr>
              <a:t>www.edutopia.org</a:t>
            </a:r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752600"/>
            <a:ext cx="1600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2575" indent="4763"/>
            <a:r>
              <a:rPr lang="en-US" dirty="0" smtClean="0">
                <a:latin typeface="Calibri" pitchFamily="34" charset="0"/>
              </a:rPr>
              <a:t>PA State Standards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ISTE NETS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P21</a:t>
            </a:r>
          </a:p>
          <a:p>
            <a:pPr marL="282575" indent="4763"/>
            <a:endParaRPr lang="en-US" dirty="0" smtClean="0">
              <a:latin typeface="Calibri" pitchFamily="34" charset="0"/>
            </a:endParaRPr>
          </a:p>
          <a:p>
            <a:pPr marL="282575" indent="4763"/>
            <a:r>
              <a:rPr lang="en-US" dirty="0" smtClean="0">
                <a:latin typeface="Calibri" pitchFamily="34" charset="0"/>
              </a:rPr>
              <a:t>Integration</a:t>
            </a:r>
          </a:p>
          <a:p>
            <a:pPr marL="282575" indent="4763"/>
            <a:endParaRPr lang="en-US" dirty="0">
              <a:latin typeface="Calibri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0" y="3505200"/>
            <a:ext cx="1828800" cy="762000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7772400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Kindergarten</a:t>
            </a:r>
          </a:p>
          <a:p>
            <a:pPr lvl="1">
              <a:lnSpc>
                <a:spcPct val="150000"/>
              </a:lnSpc>
            </a:pPr>
            <a:r>
              <a:rPr lang="en-US" sz="1900" dirty="0" smtClean="0">
                <a:latin typeface="Cambria" pitchFamily="18" charset="0"/>
              </a:rPr>
              <a:t>Technology “special”: 30 minutes, once every 6-day cycle, full year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Grades 1-5</a:t>
            </a:r>
          </a:p>
          <a:p>
            <a:pPr lvl="1">
              <a:lnSpc>
                <a:spcPct val="150000"/>
              </a:lnSpc>
            </a:pPr>
            <a:r>
              <a:rPr lang="en-US" sz="1900" dirty="0" smtClean="0">
                <a:latin typeface="Cambria" pitchFamily="18" charset="0"/>
              </a:rPr>
              <a:t>Technology “special”: 40 minutes, once every 6-day cycle, full year</a:t>
            </a:r>
            <a:endParaRPr lang="en-US" dirty="0" smtClean="0">
              <a:latin typeface="Cambria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Elementary Schedules</a:t>
            </a:r>
            <a:endParaRPr lang="en-US" dirty="0">
              <a:latin typeface="Cambria" pitchFamily="18" charset="0"/>
            </a:endParaRPr>
          </a:p>
        </p:txBody>
      </p:sp>
      <p:pic>
        <p:nvPicPr>
          <p:cNvPr id="7" name="Picture 6" descr="student1.JPG"/>
          <p:cNvPicPr>
            <a:picLocks noChangeAspect="1"/>
          </p:cNvPicPr>
          <p:nvPr/>
        </p:nvPicPr>
        <p:blipFill>
          <a:blip r:embed="rId2" cstate="print"/>
          <a:srcRect l="26667" t="6667" r="10833" b="24444"/>
          <a:stretch>
            <a:fillRect/>
          </a:stretch>
        </p:blipFill>
        <p:spPr>
          <a:xfrm>
            <a:off x="3962400" y="3581400"/>
            <a:ext cx="3733800" cy="3086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7772400" cy="4419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Cambria" pitchFamily="18" charset="0"/>
              </a:rPr>
              <a:t>Grades 7, 8</a:t>
            </a:r>
          </a:p>
          <a:p>
            <a:pPr lvl="1">
              <a:lnSpc>
                <a:spcPct val="150000"/>
              </a:lnSpc>
            </a:pPr>
            <a:r>
              <a:rPr lang="en-US" sz="1900" dirty="0" smtClean="0">
                <a:latin typeface="Cambria" pitchFamily="18" charset="0"/>
              </a:rPr>
              <a:t>Middle School East- 90/180 days </a:t>
            </a:r>
          </a:p>
          <a:p>
            <a:pPr lvl="1">
              <a:lnSpc>
                <a:spcPct val="150000"/>
              </a:lnSpc>
            </a:pPr>
            <a:r>
              <a:rPr lang="en-US" sz="1900" dirty="0" smtClean="0">
                <a:latin typeface="Cambria" pitchFamily="18" charset="0"/>
              </a:rPr>
              <a:t>Middle School West- 90/180 days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Middle School Schedules</a:t>
            </a:r>
            <a:endParaRPr lang="en-US" dirty="0">
              <a:latin typeface="Cambria" pitchFamily="18" charset="0"/>
            </a:endParaRPr>
          </a:p>
        </p:txBody>
      </p:sp>
      <p:pic>
        <p:nvPicPr>
          <p:cNvPr id="5" name="Picture 4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447800"/>
            <a:ext cx="27432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respons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3200400"/>
            <a:ext cx="2562695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High School Offerings</a:t>
            </a:r>
            <a:endParaRPr lang="en-US" dirty="0">
              <a:latin typeface="Cambria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 l="27799" t="33264" r="27201" b="21736"/>
          <a:stretch>
            <a:fillRect/>
          </a:stretch>
        </p:blipFill>
        <p:spPr bwMode="auto">
          <a:xfrm>
            <a:off x="990600" y="1371600"/>
            <a:ext cx="7542784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ack of books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ck of books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ncours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Stack of books design template</Template>
  <TotalTime>6418</TotalTime>
  <Words>395</Words>
  <Application>Microsoft Office PowerPoint</Application>
  <PresentationFormat>On-screen Show (4:3)</PresentationFormat>
  <Paragraphs>135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Stack of books design template</vt:lpstr>
      <vt:lpstr>1_Stack of books design template</vt:lpstr>
      <vt:lpstr>Concourse</vt:lpstr>
      <vt:lpstr>Computer Technology, K-12</vt:lpstr>
      <vt:lpstr>Curriculum Influences</vt:lpstr>
      <vt:lpstr>Curriculum Influences</vt:lpstr>
      <vt:lpstr>Curriculum Influences</vt:lpstr>
      <vt:lpstr>Curriculum Influences</vt:lpstr>
      <vt:lpstr>Curriculum Influences</vt:lpstr>
      <vt:lpstr>Elementary Schedules</vt:lpstr>
      <vt:lpstr>Middle School Schedules</vt:lpstr>
      <vt:lpstr>High School Offerings</vt:lpstr>
      <vt:lpstr>Curriculum- Big Ideas</vt:lpstr>
      <vt:lpstr>Curriculum- Recurring Themes</vt:lpstr>
      <vt:lpstr>Curriculum- Tools…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Studies Curriculum</dc:title>
  <dc:creator>Tara's Laptop</dc:creator>
  <cp:lastModifiedBy>amcwil</cp:lastModifiedBy>
  <cp:revision>154</cp:revision>
  <dcterms:created xsi:type="dcterms:W3CDTF">2006-08-16T00:00:00Z</dcterms:created>
  <dcterms:modified xsi:type="dcterms:W3CDTF">2011-03-23T21:42:03Z</dcterms:modified>
</cp:coreProperties>
</file>